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PT Sans Narrow"/>
      <p:regular r:id="rId45"/>
      <p:bold r:id="rId46"/>
    </p:embeddedFont>
    <p:embeddedFont>
      <p:font typeface="Young Serif"/>
      <p:regular r:id="rId47"/>
    </p:embeddedFont>
    <p:embeddedFont>
      <p:font typeface="Rubik"/>
      <p:regular r:id="rId48"/>
      <p:bold r:id="rId49"/>
      <p:italic r:id="rId50"/>
      <p:boldItalic r:id="rId51"/>
    </p:embeddedFont>
    <p:embeddedFont>
      <p:font typeface="Rubik SemiBold"/>
      <p:regular r:id="rId52"/>
      <p:bold r:id="rId53"/>
      <p:italic r:id="rId54"/>
      <p:boldItalic r:id="rId55"/>
    </p:embeddedFon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PTSansNarrow-bold.fntdata"/><Relationship Id="rId45" Type="http://schemas.openxmlformats.org/officeDocument/2006/relationships/font" Target="fonts/PTSansNarrow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ubik-regular.fntdata"/><Relationship Id="rId47" Type="http://schemas.openxmlformats.org/officeDocument/2006/relationships/font" Target="fonts/YoungSerif-regular.fntdata"/><Relationship Id="rId49" Type="http://schemas.openxmlformats.org/officeDocument/2006/relationships/font" Target="fonts/Rubik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ubik-boldItalic.fntdata"/><Relationship Id="rId50" Type="http://schemas.openxmlformats.org/officeDocument/2006/relationships/font" Target="fonts/Rubik-italic.fntdata"/><Relationship Id="rId53" Type="http://schemas.openxmlformats.org/officeDocument/2006/relationships/font" Target="fonts/RubikSemiBold-bold.fntdata"/><Relationship Id="rId52" Type="http://schemas.openxmlformats.org/officeDocument/2006/relationships/font" Target="fonts/RubikSemiBold-regular.fntdata"/><Relationship Id="rId11" Type="http://schemas.openxmlformats.org/officeDocument/2006/relationships/slide" Target="slides/slide5.xml"/><Relationship Id="rId55" Type="http://schemas.openxmlformats.org/officeDocument/2006/relationships/font" Target="fonts/RubikSemiBold-boldItalic.fntdata"/><Relationship Id="rId10" Type="http://schemas.openxmlformats.org/officeDocument/2006/relationships/slide" Target="slides/slide4.xml"/><Relationship Id="rId54" Type="http://schemas.openxmlformats.org/officeDocument/2006/relationships/font" Target="fonts/RubikSemiBold-italic.fntdata"/><Relationship Id="rId13" Type="http://schemas.openxmlformats.org/officeDocument/2006/relationships/slide" Target="slides/slide7.xml"/><Relationship Id="rId57" Type="http://schemas.openxmlformats.org/officeDocument/2006/relationships/font" Target="fonts/OpenSans-bold.fntdata"/><Relationship Id="rId12" Type="http://schemas.openxmlformats.org/officeDocument/2006/relationships/slide" Target="slides/slide6.xml"/><Relationship Id="rId56" Type="http://schemas.openxmlformats.org/officeDocument/2006/relationships/font" Target="fonts/OpenSans-regular.fntdata"/><Relationship Id="rId15" Type="http://schemas.openxmlformats.org/officeDocument/2006/relationships/slide" Target="slides/slide9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58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6233d3fa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6233d3fa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35ec4fc0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35ec4fc0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61fec4f838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61fec4f838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6850b24e7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6850b24e7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35ec952daa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35ec952daa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61fec4f8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61fec4f8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6850b24e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6850b24e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6850b24e7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6850b24e7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6850b24e7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6850b24e7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6850b24e7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6850b24e7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35ec952daa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35ec952daa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6850b24e7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6850b24e7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62324fdb81_5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62324fdb81_5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62324fdb8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62324fdb8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62324fdb81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62324fdb81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62324fdb81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62324fdb81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62324fdb81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62324fdb81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688d61c6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688d61c6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3cf92eec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3cf92eec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62324fdb8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62324fdb8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62324fdb8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62324fdb8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35ec4fc0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35ec4fc0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62324fdb8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62324fdb8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62324fdb81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62324fdb81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62324fdb81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62324fdb81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62324fdb8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62324fdb8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2324fdb8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2324fdb8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62324fdb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62324fdb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62324fdb8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62324fdb8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62324fdb8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62324fdb8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62324fdb8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62324fdb8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5ec4fc01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5ec4fc01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62324fdb8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62324fdb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3d03ca531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3d03ca531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3cfaad0d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3cfaad0d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3cfaad0d1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3cfaad0d1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1fec4f83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1fec4f83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1248900" y="16328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2369850" y="3221650"/>
            <a:ext cx="44043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  <a:defRPr/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18" name="Google Shape;118;p2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1" name="Google Shape;131;p2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3" name="Google Shape;133;p2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5" name="Google Shape;135;p2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1" name="Google Shape;141;p2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2" name="Google Shape;142;p2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3" name="Google Shape;143;p2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4" name="Google Shape;144;p2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6" name="Google Shape;146;p2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2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2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3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1" name="Google Shape;161;p3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3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3" name="Google Shape;16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65" name="Google Shape;165;p3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3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" name="Google Shape;167;p3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3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3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3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0" name="Google Shape;180;p3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3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3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 type="tx">
  <p:cSld name="TITLE_AND_BODY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33"/>
          <p:cNvSpPr/>
          <p:nvPr>
            <p:ph idx="2" type="pic"/>
          </p:nvPr>
        </p:nvSpPr>
        <p:spPr>
          <a:xfrm>
            <a:off x="228600" y="1322475"/>
            <a:ext cx="8686800" cy="3592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3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7" name="Google Shape;187;p33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two columns" type="twoColTx">
  <p:cSld name="TITLE_AND_TWO_COLUMNS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4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91" name="Google Shape;191;p34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2" name="Google Shape;192;p34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93" name="Google Shape;193;p34"/>
          <p:cNvSpPr/>
          <p:nvPr/>
        </p:nvSpPr>
        <p:spPr>
          <a:xfrm>
            <a:off x="227150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688450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5" name="Google Shape;195;p34"/>
          <p:cNvSpPr/>
          <p:nvPr/>
        </p:nvSpPr>
        <p:spPr>
          <a:xfrm>
            <a:off x="4685575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96" name="Google Shape;196;p34"/>
          <p:cNvSpPr txBox="1"/>
          <p:nvPr>
            <p:ph idx="2" type="body"/>
          </p:nvPr>
        </p:nvSpPr>
        <p:spPr>
          <a:xfrm>
            <a:off x="5146875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" name="Google Shape;197;p34"/>
          <p:cNvSpPr txBox="1"/>
          <p:nvPr>
            <p:ph idx="3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body">
  <p:cSld name="CUSTOM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0" name="Google Shape;200;p35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1" name="Google Shape;201;p35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02" name="Google Shape;202;p35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3" name="Google Shape;203;p35"/>
          <p:cNvSpPr/>
          <p:nvPr/>
        </p:nvSpPr>
        <p:spPr>
          <a:xfrm>
            <a:off x="228450" y="1762300"/>
            <a:ext cx="86868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4" name="Google Shape;204;p35"/>
          <p:cNvSpPr txBox="1"/>
          <p:nvPr>
            <p:ph idx="2" type="body"/>
          </p:nvPr>
        </p:nvSpPr>
        <p:spPr>
          <a:xfrm>
            <a:off x="456400" y="1983350"/>
            <a:ext cx="81138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one column and image">
  <p:cSld name="CUSTOM_1"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36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9" name="Google Shape;209;p36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10" name="Google Shape;210;p36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1" name="Google Shape;211;p36"/>
          <p:cNvSpPr/>
          <p:nvPr>
            <p:ph idx="2" type="pic"/>
          </p:nvPr>
        </p:nvSpPr>
        <p:spPr>
          <a:xfrm>
            <a:off x="4685900" y="1762300"/>
            <a:ext cx="4229400" cy="31524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36"/>
          <p:cNvSpPr/>
          <p:nvPr/>
        </p:nvSpPr>
        <p:spPr>
          <a:xfrm>
            <a:off x="228450" y="1762300"/>
            <a:ext cx="42294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3" name="Google Shape;213;p36"/>
          <p:cNvSpPr txBox="1"/>
          <p:nvPr>
            <p:ph idx="3" type="body"/>
          </p:nvPr>
        </p:nvSpPr>
        <p:spPr>
          <a:xfrm>
            <a:off x="456400" y="1983350"/>
            <a:ext cx="37803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1">
  <p:cSld name="CUSTOM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7" name="Google Shape;217;p37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8" name="Google Shape;218;p37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19" name="Google Shape;219;p37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0" name="Google Shape;220;p37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37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2" name="Google Shape;222;p37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3" name="Google Shape;223;p37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24" name="Google Shape;224;p37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25" name="Google Shape;225;p37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2">
  <p:cSld name="CUSTOM_2_1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8" name="Google Shape;228;p38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9" name="Google Shape;229;p38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8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1" name="Google Shape;231;p38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2" name="Google Shape;232;p38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3" name="Google Shape;233;p38"/>
          <p:cNvSpPr txBox="1"/>
          <p:nvPr>
            <p:ph idx="1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4" name="Google Shape;234;p38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5" name="Google Shape;235;p38"/>
          <p:cNvSpPr txBox="1"/>
          <p:nvPr>
            <p:ph idx="3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3">
  <p:cSld name="CUSTOM_2_1_1">
    <p:bg>
      <p:bgPr>
        <a:solidFill>
          <a:schemeClr val="lt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9" name="Google Shape;239;p39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0" name="Google Shape;240;p39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9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3" name="Google Shape;243;p39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4" name="Google Shape;244;p39"/>
          <p:cNvSpPr txBox="1"/>
          <p:nvPr>
            <p:ph idx="1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5" name="Google Shape;245;p39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6" name="Google Shape;246;p39"/>
          <p:cNvSpPr txBox="1"/>
          <p:nvPr>
            <p:ph idx="3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4">
  <p:cSld name="CUSTOM_2_1_1_1"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0" name="Google Shape;250;p40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" name="Google Shape;251;p40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0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0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54" name="Google Shape;254;p40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5" name="Google Shape;255;p40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6" name="Google Shape;256;p40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7" name="Google Shape;257;p40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58" name="Google Shape;258;p40"/>
          <p:cNvSpPr txBox="1"/>
          <p:nvPr>
            <p:ph idx="4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9" name="Google Shape;259;p40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0" name="Google Shape;260;p40"/>
          <p:cNvSpPr txBox="1"/>
          <p:nvPr>
            <p:ph idx="5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1" name="Google Shape;261;p40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62" name="Google Shape;262;p40"/>
          <p:cNvSpPr txBox="1"/>
          <p:nvPr>
            <p:ph idx="6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3" name="Google Shape;263;p40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4" name="Google Shape;264;p40"/>
          <p:cNvSpPr txBox="1"/>
          <p:nvPr>
            <p:ph idx="7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">
  <p:cSld name="CUSTOM_3">
    <p:bg>
      <p:bgPr>
        <a:solidFill>
          <a:schemeClr val="dk2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1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67" name="Google Shape;267;p41"/>
          <p:cNvSpPr txBox="1"/>
          <p:nvPr>
            <p:ph type="title"/>
          </p:nvPr>
        </p:nvSpPr>
        <p:spPr>
          <a:xfrm>
            <a:off x="1248900" y="17773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8" name="Google Shape;268;p41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4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311700" y="1814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1432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1432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1432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-31432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-31432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-31432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png"/><Relationship Id="rId4" Type="http://schemas.openxmlformats.org/officeDocument/2006/relationships/image" Target="../media/image34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Relationship Id="rId7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3"/>
          <p:cNvSpPr txBox="1"/>
          <p:nvPr>
            <p:ph type="ctrTitle"/>
          </p:nvPr>
        </p:nvSpPr>
        <p:spPr>
          <a:xfrm>
            <a:off x="1004125" y="1220907"/>
            <a:ext cx="7136700" cy="16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BU METCS 673 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Team 3 Project: MyMedic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50"/>
              <a:t>Iteration 3</a:t>
            </a:r>
            <a:endParaRPr sz="2750"/>
          </a:p>
        </p:txBody>
      </p:sp>
      <p:sp>
        <p:nvSpPr>
          <p:cNvPr id="275" name="Google Shape;275;p4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</a:rPr>
              <a:t>John Gutierrez, Indra Sigicharla, Adriel Domingo, Mengliang Tan, Uzay Isin Alici, Tyler Gonsalves, </a:t>
            </a:r>
            <a:r>
              <a:rPr lang="en">
                <a:solidFill>
                  <a:srgbClr val="5B0F00"/>
                </a:solidFill>
              </a:rPr>
              <a:t>Hongcheng Ding</a:t>
            </a:r>
            <a:endParaRPr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Reset Password feature</a:t>
            </a:r>
            <a:endParaRPr/>
          </a:p>
        </p:txBody>
      </p:sp>
      <p:pic>
        <p:nvPicPr>
          <p:cNvPr id="333" name="Google Shape;333;p52"/>
          <p:cNvPicPr preferRelativeResize="0"/>
          <p:nvPr/>
        </p:nvPicPr>
        <p:blipFill rotWithShape="1">
          <a:blip r:embed="rId3">
            <a:alphaModFix/>
          </a:blip>
          <a:srcRect b="6514" l="0" r="0" t="6514"/>
          <a:stretch/>
        </p:blipFill>
        <p:spPr>
          <a:xfrm>
            <a:off x="1795075" y="1082975"/>
            <a:ext cx="2576425" cy="1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200" y="1082975"/>
            <a:ext cx="2950779" cy="1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2150" y="2692950"/>
            <a:ext cx="2884635" cy="21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MyMedic Software Architecture</a:t>
            </a:r>
            <a:endParaRPr/>
          </a:p>
        </p:txBody>
      </p:sp>
      <p:pic>
        <p:nvPicPr>
          <p:cNvPr id="341" name="Google Shape;341;p53" title="CS673_SDD_team3.png"/>
          <p:cNvPicPr preferRelativeResize="0"/>
          <p:nvPr/>
        </p:nvPicPr>
        <p:blipFill rotWithShape="1">
          <a:blip r:embed="rId3">
            <a:alphaModFix/>
          </a:blip>
          <a:srcRect b="12376" l="19107" r="25986" t="4780"/>
          <a:stretch/>
        </p:blipFill>
        <p:spPr>
          <a:xfrm>
            <a:off x="2938075" y="1085525"/>
            <a:ext cx="3267850" cy="369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 Profile Feature</a:t>
            </a:r>
            <a:endParaRPr/>
          </a:p>
        </p:txBody>
      </p:sp>
      <p:sp>
        <p:nvSpPr>
          <p:cNvPr id="347" name="Google Shape;347;p54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Profile information saved on user registration</a:t>
            </a:r>
            <a:endParaRPr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Can click “Profile” to view and edit profile information</a:t>
            </a:r>
            <a:endParaRPr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Testing completed to validate data is properly created and updated with PyTest</a:t>
            </a:r>
            <a:endParaRPr>
              <a:solidFill>
                <a:srgbClr val="660000"/>
              </a:solidFill>
            </a:endParaRPr>
          </a:p>
        </p:txBody>
      </p:sp>
      <p:pic>
        <p:nvPicPr>
          <p:cNvPr id="348" name="Google Shape;34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304825"/>
            <a:ext cx="4527598" cy="2679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27BA0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idx="4294967295" type="title"/>
          </p:nvPr>
        </p:nvSpPr>
        <p:spPr>
          <a:xfrm>
            <a:off x="311700" y="445025"/>
            <a:ext cx="8520600" cy="14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BU METCS 673 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Project: MyMedic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Iteration 3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Iteration 3 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4" name="Google Shape;354;p55"/>
          <p:cNvSpPr txBox="1"/>
          <p:nvPr>
            <p:ph idx="4294967295" type="body"/>
          </p:nvPr>
        </p:nvSpPr>
        <p:spPr>
          <a:xfrm>
            <a:off x="2306150" y="3148950"/>
            <a:ext cx="392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EFEFEF"/>
                </a:solidFill>
                <a:highlight>
                  <a:srgbClr val="5B0F00"/>
                </a:highlight>
              </a:rPr>
              <a:t>Uzay Isin Alici</a:t>
            </a:r>
            <a:endParaRPr b="1" sz="2300">
              <a:solidFill>
                <a:srgbClr val="EFEFEF"/>
              </a:solidFill>
              <a:highlight>
                <a:srgbClr val="5B0F00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300">
                <a:solidFill>
                  <a:srgbClr val="EFEFEF"/>
                </a:solidFill>
                <a:highlight>
                  <a:srgbClr val="5B0F00"/>
                </a:highlight>
              </a:rPr>
              <a:t>Security Leader</a:t>
            </a:r>
            <a:endParaRPr b="1" sz="2300">
              <a:solidFill>
                <a:srgbClr val="EFEFEF"/>
              </a:solidFill>
              <a:highlight>
                <a:srgbClr val="5B0F00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360" name="Google Shape;360;p56"/>
          <p:cNvSpPr txBox="1"/>
          <p:nvPr>
            <p:ph idx="1" type="body"/>
          </p:nvPr>
        </p:nvSpPr>
        <p:spPr>
          <a:xfrm>
            <a:off x="137575" y="994325"/>
            <a:ext cx="4278300" cy="3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Security Goals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Ensure Confidentiality, Integrity, Availability (CIA)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Align with HIPAA requirements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HIPAA Compliance</a:t>
            </a:r>
            <a:endParaRPr b="1" sz="13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Protecting user health data (PHI)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Audit logs &amp; user consent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Access Control &amp; Authentication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Role-based access (patients, doctors, admins)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Multi-factor authentication (MFA)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JWT-based login implemented using Django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REST Framework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Data Encryption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HTTPS with SSL/TLS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Encrypting sensitive data at rest and in transit (planned)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56"/>
          <p:cNvSpPr txBox="1"/>
          <p:nvPr>
            <p:ph idx="1" type="body"/>
          </p:nvPr>
        </p:nvSpPr>
        <p:spPr>
          <a:xfrm>
            <a:off x="4591375" y="1363900"/>
            <a:ext cx="4278300" cy="27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Vulnerability Assessment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Security scans planned in CI/CD phase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Incident Response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Procedure for data breaches or system attacks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Timely notification and containment steps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Backup &amp; Recovery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Secure daily backups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Recovery plan in case of data loss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Threat Modeling (STRIDE)</a:t>
            </a: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Risks identified: spoofing, DoS, privilege escalation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8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Mitigations planned (rate limiting, RBAC)</a:t>
            </a:r>
            <a:b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MFA </a:t>
            </a:r>
            <a:endParaRPr/>
          </a:p>
        </p:txBody>
      </p:sp>
      <p:sp>
        <p:nvSpPr>
          <p:cNvPr id="367" name="Google Shape;367;p57"/>
          <p:cNvSpPr txBox="1"/>
          <p:nvPr>
            <p:ph idx="1" type="body"/>
          </p:nvPr>
        </p:nvSpPr>
        <p:spPr>
          <a:xfrm>
            <a:off x="0" y="1011525"/>
            <a:ext cx="4341900" cy="39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Implemented extra layer of login security using MFA. 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After logging in with their username and password, The system sends a unique verification code to the user's registered email address.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The user must enter this code to access their dashboard.</a:t>
            </a:r>
            <a:br>
              <a:rPr lang="en" sz="1200">
                <a:solidFill>
                  <a:srgbClr val="5B0F00"/>
                </a:solidFill>
              </a:rPr>
            </a:b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Without the correct code, access is denied even if the password is correct.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This feature prevent unauthorized access and keep accounts more secure.</a:t>
            </a:r>
            <a:endParaRPr sz="1200">
              <a:solidFill>
                <a:srgbClr val="5B0F00"/>
              </a:solidFill>
            </a:endParaRPr>
          </a:p>
        </p:txBody>
      </p:sp>
      <p:pic>
        <p:nvPicPr>
          <p:cNvPr id="368" name="Google Shape;368;p57" title="Screenshot 2025-06-14 at 14.46.31.png"/>
          <p:cNvPicPr preferRelativeResize="0"/>
          <p:nvPr/>
        </p:nvPicPr>
        <p:blipFill rotWithShape="1">
          <a:blip r:embed="rId3">
            <a:alphaModFix/>
          </a:blip>
          <a:srcRect b="4870" l="5198" r="5786" t="0"/>
          <a:stretch/>
        </p:blipFill>
        <p:spPr>
          <a:xfrm>
            <a:off x="4860088" y="112300"/>
            <a:ext cx="4060974" cy="2855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7" title="Screenshot 2025-06-16 at 13.18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950" y="3150451"/>
            <a:ext cx="3302350" cy="15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Policy </a:t>
            </a:r>
            <a:endParaRPr/>
          </a:p>
        </p:txBody>
      </p:sp>
      <p:sp>
        <p:nvSpPr>
          <p:cNvPr id="375" name="Google Shape;375;p58"/>
          <p:cNvSpPr txBox="1"/>
          <p:nvPr>
            <p:ph idx="1" type="body"/>
          </p:nvPr>
        </p:nvSpPr>
        <p:spPr>
          <a:xfrm>
            <a:off x="1972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page explains how user data is handled securely.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Because health data is involved, the design follows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HIPAA rules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essential information is collected (like name, contact, and medical details).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data is shared or sold without clear user consent.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 is limited to authorized medical staff only.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 can review or delete their personal data anytime.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59" title="Screenshot 2025-06-14 at 21.13.5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 Appointment Feature</a:t>
            </a:r>
            <a:endParaRPr/>
          </a:p>
        </p:txBody>
      </p:sp>
      <p:sp>
        <p:nvSpPr>
          <p:cNvPr id="388" name="Google Shape;388;p60"/>
          <p:cNvSpPr txBox="1"/>
          <p:nvPr>
            <p:ph idx="1" type="body"/>
          </p:nvPr>
        </p:nvSpPr>
        <p:spPr>
          <a:xfrm>
            <a:off x="311700" y="1266325"/>
            <a:ext cx="85206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User Story 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Description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As a patient, I want to cancel a scheduled appointment so that I can free up my time if I am unable to attend.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Acceptance Tests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050"/>
              <a:buFont typeface="Open Sans"/>
              <a:buChar char="●"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Given a user has an upcoming appointment, when they click "Cancel", then they should see a confirmation popup asking them to confirm the action.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300"/>
              </a:spcBef>
              <a:spcAft>
                <a:spcPts val="0"/>
              </a:spcAft>
              <a:buClr>
                <a:srgbClr val="5B0F00"/>
              </a:buClr>
              <a:buSzPts val="1050"/>
              <a:buFont typeface="Open Sans"/>
              <a:buChar char="●"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Given the user confirms the cancellation, when the page is refreshed, then the canceled appointment should no longer appear in the upcoming list.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B0F00"/>
              </a:solidFill>
            </a:endParaRPr>
          </a:p>
        </p:txBody>
      </p:sp>
      <p:pic>
        <p:nvPicPr>
          <p:cNvPr id="389" name="Google Shape;389;p60" title="Screenshot 2025-06-16 at 13.40.34.png"/>
          <p:cNvPicPr preferRelativeResize="0"/>
          <p:nvPr/>
        </p:nvPicPr>
        <p:blipFill rotWithShape="1">
          <a:blip r:embed="rId3">
            <a:alphaModFix/>
          </a:blip>
          <a:srcRect b="13088" l="6775" r="38496" t="0"/>
          <a:stretch/>
        </p:blipFill>
        <p:spPr>
          <a:xfrm>
            <a:off x="1603150" y="1352825"/>
            <a:ext cx="3855225" cy="6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 Appointment Feature</a:t>
            </a:r>
            <a:endParaRPr/>
          </a:p>
        </p:txBody>
      </p:sp>
      <p:sp>
        <p:nvSpPr>
          <p:cNvPr id="395" name="Google Shape;395;p61"/>
          <p:cNvSpPr txBox="1"/>
          <p:nvPr>
            <p:ph idx="1" type="body"/>
          </p:nvPr>
        </p:nvSpPr>
        <p:spPr>
          <a:xfrm>
            <a:off x="178100" y="11524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This feature allows patients to cancel their upcoming appointments.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 confirmation popup prevents accidental deletions.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Once canceled, the appointment disappears from the dashboard.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Only the logged-in user can cancel their own appointments.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Appointments are added via the admin panel for testing purposes.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All cancellations are protected with CSRF security.</a:t>
            </a:r>
            <a:endParaRPr sz="112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sz="11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281" name="Google Shape;281;p4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Lead - </a:t>
            </a:r>
            <a:r>
              <a:rPr lang="en" sz="1500">
                <a:solidFill>
                  <a:srgbClr val="5B0F00"/>
                </a:solidFill>
              </a:rPr>
              <a:t>Indra Sigicharla and John Gutierrez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Requirements Lead - </a:t>
            </a:r>
            <a:r>
              <a:rPr lang="en" sz="1500">
                <a:solidFill>
                  <a:srgbClr val="5B0F00"/>
                </a:solidFill>
              </a:rPr>
              <a:t>Adriel Domingo 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Design and Implementation Lead - </a:t>
            </a:r>
            <a:r>
              <a:rPr lang="en" sz="1500">
                <a:solidFill>
                  <a:srgbClr val="5B0F00"/>
                </a:solidFill>
              </a:rPr>
              <a:t>John Gutierrez, Tyler Gonsalves, and Hongcheng Ding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QA Lead - </a:t>
            </a:r>
            <a:r>
              <a:rPr lang="en" sz="1500">
                <a:solidFill>
                  <a:srgbClr val="5B0F00"/>
                </a:solidFill>
              </a:rPr>
              <a:t>Mengliang Tan</a:t>
            </a:r>
            <a:r>
              <a:rPr b="1" lang="en" sz="1500">
                <a:solidFill>
                  <a:srgbClr val="5B0F00"/>
                </a:solidFill>
              </a:rPr>
              <a:t> </a:t>
            </a:r>
            <a:r>
              <a:rPr lang="en" sz="1500">
                <a:solidFill>
                  <a:srgbClr val="5B0F00"/>
                </a:solidFill>
              </a:rPr>
              <a:t>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Configuration Lead </a:t>
            </a:r>
            <a:r>
              <a:rPr lang="en" sz="1500">
                <a:solidFill>
                  <a:srgbClr val="5B0F00"/>
                </a:solidFill>
              </a:rPr>
              <a:t>John Gutierrez, Indra Sigicharla, and Tyler Gonsalves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Security Lead - </a:t>
            </a:r>
            <a:r>
              <a:rPr lang="en" sz="1500">
                <a:solidFill>
                  <a:srgbClr val="5B0F00"/>
                </a:solidFill>
              </a:rPr>
              <a:t>Uzay Isin Alici 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sz="1500"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62" title="Screenshot 2025-06-16 at 13.23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5775" y="0"/>
            <a:ext cx="4017476" cy="220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62" title="Screenshot 2025-06-16 at 13.24.10.png"/>
          <p:cNvPicPr preferRelativeResize="0"/>
          <p:nvPr/>
        </p:nvPicPr>
        <p:blipFill rotWithShape="1">
          <a:blip r:embed="rId4">
            <a:alphaModFix/>
          </a:blip>
          <a:srcRect b="66253" l="6903" r="4593" t="0"/>
          <a:stretch/>
        </p:blipFill>
        <p:spPr>
          <a:xfrm>
            <a:off x="2309337" y="2323150"/>
            <a:ext cx="3120449" cy="654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62" title="Screenshot 2025-06-16 at 13.26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9325" y="3091801"/>
            <a:ext cx="3197301" cy="186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3"/>
          <p:cNvSpPr txBox="1"/>
          <p:nvPr>
            <p:ph type="title"/>
          </p:nvPr>
        </p:nvSpPr>
        <p:spPr>
          <a:xfrm>
            <a:off x="1248900" y="1945775"/>
            <a:ext cx="6646200" cy="12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42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BU METCS 673 Team 3 Project: </a:t>
            </a:r>
            <a:r>
              <a:rPr b="1" lang="en" sz="43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MyMedic</a:t>
            </a:r>
            <a:endParaRPr b="1" sz="4300">
              <a:solidFill>
                <a:srgbClr val="CC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Iteration 3</a:t>
            </a:r>
            <a:endParaRPr b="1" sz="3800">
              <a:solidFill>
                <a:srgbClr val="CC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EF6C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Mengliang Tan</a:t>
            </a:r>
            <a:endParaRPr b="1" sz="400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280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QA Lead</a:t>
            </a:r>
            <a:endParaRPr b="1" sz="280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Function Feature</a:t>
            </a:r>
            <a:endParaRPr/>
          </a:p>
        </p:txBody>
      </p:sp>
      <p:sp>
        <p:nvSpPr>
          <p:cNvPr id="413" name="Google Shape;413;p6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User Story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Description: 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60000"/>
                </a:solidFill>
              </a:rPr>
              <a:t>As a patient, I want to search my medical records by doctor or prescription, so that I can quickly find relevant medical history and prescriptions when needed.</a:t>
            </a:r>
            <a:endParaRPr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Acceptance Tests: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AutoNum type="arabicPeriod"/>
            </a:pPr>
            <a:r>
              <a:rPr lang="en" sz="1500">
                <a:solidFill>
                  <a:srgbClr val="660000"/>
                </a:solidFill>
              </a:rPr>
              <a:t>Given I am logged in and I have medical records, when I type the name of a doctor or a prescription and click “Search”, then a list of matched records including doctor, prescription, date, dosage, and notes will appear.</a:t>
            </a:r>
            <a:endParaRPr sz="1500">
              <a:solidFill>
                <a:srgbClr val="660000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60000"/>
              </a:solidFill>
            </a:endParaRPr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AutoNum type="arabicPeriod"/>
            </a:pPr>
            <a:r>
              <a:rPr lang="en" sz="1500">
                <a:solidFill>
                  <a:srgbClr val="660000"/>
                </a:solidFill>
              </a:rPr>
              <a:t>Given I enter a keyword that doesn't match any record, then a message saying “No results found” is shown on the page.</a:t>
            </a:r>
            <a:endParaRPr sz="1500">
              <a:solidFill>
                <a:srgbClr val="660000"/>
              </a:solidFill>
            </a:endParaRPr>
          </a:p>
        </p:txBody>
      </p:sp>
      <p:pic>
        <p:nvPicPr>
          <p:cNvPr id="414" name="Google Shape;41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675" y="1152425"/>
            <a:ext cx="7002749" cy="8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Process</a:t>
            </a:r>
            <a:endParaRPr/>
          </a:p>
        </p:txBody>
      </p:sp>
      <p:sp>
        <p:nvSpPr>
          <p:cNvPr id="420" name="Google Shape;420;p6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Logged-in patients can access a search bar to filter their medical records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5B0F00"/>
                </a:solidFill>
              </a:rPr>
              <a:t>A search input field appears at the top of the dashboard labeled </a:t>
            </a:r>
            <a:r>
              <a:rPr b="1" lang="en" sz="1300">
                <a:solidFill>
                  <a:srgbClr val="5B0F00"/>
                </a:solidFill>
              </a:rPr>
              <a:t>"Search Records"</a:t>
            </a:r>
            <a:br>
              <a:rPr b="1" lang="en" sz="1300">
                <a:solidFill>
                  <a:srgbClr val="5B0F00"/>
                </a:solidFill>
              </a:rPr>
            </a:br>
            <a:endParaRPr b="1"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When the user types a keyword (e.g. doctor or prescription name), a request is sent to the backend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5B0F00"/>
                </a:solidFill>
              </a:rPr>
              <a:t>If no records match, a message like </a:t>
            </a:r>
            <a:r>
              <a:rPr b="1" lang="en" sz="1300">
                <a:solidFill>
                  <a:srgbClr val="5B0F00"/>
                </a:solidFill>
              </a:rPr>
              <a:t>“No results found”</a:t>
            </a:r>
            <a:r>
              <a:rPr lang="en" sz="1300">
                <a:solidFill>
                  <a:srgbClr val="5B0F00"/>
                </a:solidFill>
              </a:rPr>
              <a:t> is shown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If matching records exist, they are displayed dynamically below the search bar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Each result shows doctor name, prescription, dosage, date, and notes</a:t>
            </a:r>
            <a:endParaRPr sz="13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Searched by Doctor’s name</a:t>
            </a:r>
            <a:endParaRPr/>
          </a:p>
        </p:txBody>
      </p:sp>
      <p:sp>
        <p:nvSpPr>
          <p:cNvPr id="426" name="Google Shape;426;p6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27" name="Google Shape;42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725" y="1152425"/>
            <a:ext cx="6593603" cy="347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Searched by </a:t>
            </a:r>
            <a:r>
              <a:rPr lang="en"/>
              <a:t>Prescription</a:t>
            </a:r>
            <a:r>
              <a:rPr lang="en"/>
              <a:t> name</a:t>
            </a:r>
            <a:endParaRPr/>
          </a:p>
        </p:txBody>
      </p:sp>
      <p:sp>
        <p:nvSpPr>
          <p:cNvPr id="433" name="Google Shape;433;p6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34" name="Google Shape;43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650" y="1266325"/>
            <a:ext cx="6761851" cy="35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matching results</a:t>
            </a:r>
            <a:endParaRPr/>
          </a:p>
        </p:txBody>
      </p:sp>
      <p:sp>
        <p:nvSpPr>
          <p:cNvPr id="440" name="Google Shape;440;p6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41" name="Google Shape;44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575" y="1344725"/>
            <a:ext cx="6268713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9"/>
          <p:cNvSpPr txBox="1"/>
          <p:nvPr>
            <p:ph type="title"/>
          </p:nvPr>
        </p:nvSpPr>
        <p:spPr>
          <a:xfrm>
            <a:off x="286350" y="57025"/>
            <a:ext cx="8571300" cy="23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BU METCS 673 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Team 3 Project: MyMedic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Iteration 3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EF6C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EF6C00"/>
                </a:solidFill>
              </a:rPr>
              <a:t>John Gutierrez</a:t>
            </a:r>
            <a:endParaRPr/>
          </a:p>
        </p:txBody>
      </p:sp>
      <p:pic>
        <p:nvPicPr>
          <p:cNvPr id="447" name="Google Shape;44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56275"/>
            <a:ext cx="8839199" cy="150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70"/>
          <p:cNvSpPr txBox="1"/>
          <p:nvPr>
            <p:ph type="title"/>
          </p:nvPr>
        </p:nvSpPr>
        <p:spPr>
          <a:xfrm>
            <a:off x="311700" y="368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53" name="Google Shape;453;p70"/>
          <p:cNvSpPr txBox="1"/>
          <p:nvPr>
            <p:ph idx="1" type="body"/>
          </p:nvPr>
        </p:nvSpPr>
        <p:spPr>
          <a:xfrm>
            <a:off x="412850" y="954125"/>
            <a:ext cx="8419500" cy="4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User Story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B0F00"/>
                </a:solidFill>
              </a:rPr>
              <a:t>Description:</a:t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As a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patient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, I want to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download my complete medical history as a PDF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, so that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I can share it with a new provider or hospital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B0F00"/>
                </a:solidFill>
              </a:rPr>
              <a:t>Acceptance Tests</a:t>
            </a:r>
            <a:r>
              <a:rPr b="1" lang="en">
                <a:solidFill>
                  <a:srgbClr val="5B0F00"/>
                </a:solidFill>
              </a:rPr>
              <a:t>:</a:t>
            </a:r>
            <a:endParaRPr b="1">
              <a:solidFill>
                <a:srgbClr val="5B0F00"/>
              </a:solidFill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Given I am logged in and I have medical records stored, and the “Download PDF” button is available, when I click the “Download PDF” button, then a preview page is displayed showing a formatted view of my complete medical history, and a “Confirm &amp; Download” button is visible.</a:t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Given I am logged in but have no medical records stored, when I click the “Download PDF” button, then I am shown a message saying “No records available to export” and no preview or download options are shown.</a:t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</p:txBody>
      </p:sp>
      <p:pic>
        <p:nvPicPr>
          <p:cNvPr id="454" name="Google Shape;45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100" y="1152425"/>
            <a:ext cx="5662225" cy="65862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71"/>
          <p:cNvSpPr txBox="1"/>
          <p:nvPr>
            <p:ph idx="1" type="body"/>
          </p:nvPr>
        </p:nvSpPr>
        <p:spPr>
          <a:xfrm>
            <a:off x="464100" y="1266175"/>
            <a:ext cx="8209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Download Medical Records Feature Process Flow:</a:t>
            </a:r>
            <a:endParaRPr b="1" sz="1600"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Logged-in patients can securely access and download their medical records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A "View Records" link in the dashboard redirects users to a protected records page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If no records are available, a message like “No medical records found” is displayed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If records are available, patients can preview and download them as a PDF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The PDF includes patient name and download date for traceability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Access is HIPAA-compliant, protected by authentication and session management</a:t>
            </a:r>
            <a:endParaRPr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MyMedic Concept</a:t>
            </a:r>
            <a:endParaRPr/>
          </a:p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4832400" y="1061350"/>
            <a:ext cx="3999900" cy="3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B0F00"/>
                </a:solidFill>
              </a:rPr>
              <a:t>Purpose</a:t>
            </a:r>
            <a:endParaRPr b="1" sz="12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Char char="❖"/>
            </a:pPr>
            <a:r>
              <a:rPr lang="en" sz="1100">
                <a:solidFill>
                  <a:srgbClr val="5B0F00"/>
                </a:solidFill>
              </a:rPr>
              <a:t>Personal medical system designed to empower patients by giving them secure and convenient access to their complete medical history with just one click.</a:t>
            </a:r>
            <a:br>
              <a:rPr lang="en" sz="1100">
                <a:solidFill>
                  <a:srgbClr val="5B0F00"/>
                </a:solidFill>
              </a:rPr>
            </a:b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Char char="❖"/>
            </a:pPr>
            <a:r>
              <a:rPr lang="en" sz="1100">
                <a:solidFill>
                  <a:srgbClr val="5B0F00"/>
                </a:solidFill>
              </a:rPr>
              <a:t>Offers centralized patient-controlled health records, efficient care coordination, patient convenience.</a:t>
            </a:r>
            <a:endParaRPr sz="11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B0F00"/>
                </a:solidFill>
              </a:rPr>
              <a:t>Potential Users:</a:t>
            </a:r>
            <a:endParaRPr sz="12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Patients</a:t>
            </a:r>
            <a:r>
              <a:rPr lang="en" sz="1100">
                <a:solidFill>
                  <a:srgbClr val="5B0F00"/>
                </a:solidFill>
              </a:rPr>
              <a:t> - individuals managing their own or a  family member’s health records.</a:t>
            </a: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Healthcare providers </a:t>
            </a:r>
            <a:r>
              <a:rPr lang="en" sz="1100">
                <a:solidFill>
                  <a:srgbClr val="5B0F00"/>
                </a:solidFill>
              </a:rPr>
              <a:t>- clinics, hospitals, providers, insurance companies who need patient history.</a:t>
            </a: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Pharmacies </a:t>
            </a:r>
            <a:r>
              <a:rPr lang="en" sz="1100">
                <a:solidFill>
                  <a:srgbClr val="5B0F00"/>
                </a:solidFill>
              </a:rPr>
              <a:t>- for prescription tracking.</a:t>
            </a:r>
            <a:endParaRPr sz="1100">
              <a:solidFill>
                <a:srgbClr val="5B0F00"/>
              </a:solidFill>
            </a:endParaRPr>
          </a:p>
        </p:txBody>
      </p:sp>
      <p:pic>
        <p:nvPicPr>
          <p:cNvPr id="288" name="Google Shape;2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300" y="2975200"/>
            <a:ext cx="3275776" cy="171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513" y="1152425"/>
            <a:ext cx="3233352" cy="16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pic>
        <p:nvPicPr>
          <p:cNvPr id="466" name="Google Shape;46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6150" y="1202175"/>
            <a:ext cx="2293682" cy="36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875" y="2015550"/>
            <a:ext cx="5150774" cy="2823415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72"/>
          <p:cNvSpPr txBox="1"/>
          <p:nvPr/>
        </p:nvSpPr>
        <p:spPr>
          <a:xfrm>
            <a:off x="435650" y="1152425"/>
            <a:ext cx="400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660000"/>
                </a:solidFill>
                <a:latin typeface="Open Sans"/>
                <a:ea typeface="Open Sans"/>
                <a:cs typeface="Open Sans"/>
                <a:sym typeface="Open Sans"/>
              </a:rPr>
              <a:t>Medical Records page view.</a:t>
            </a:r>
            <a:endParaRPr sz="15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9" name="Google Shape;469;p72"/>
          <p:cNvSpPr txBox="1"/>
          <p:nvPr/>
        </p:nvSpPr>
        <p:spPr>
          <a:xfrm>
            <a:off x="435650" y="1507800"/>
            <a:ext cx="457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660000"/>
                </a:solidFill>
                <a:latin typeface="Open Sans"/>
                <a:ea typeface="Open Sans"/>
                <a:cs typeface="Open Sans"/>
                <a:sym typeface="Open Sans"/>
              </a:rPr>
              <a:t>Preview PDF, Confirm &amp; Download </a:t>
            </a:r>
            <a:endParaRPr sz="1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0" name="Google Shape;470;p72"/>
          <p:cNvSpPr/>
          <p:nvPr/>
        </p:nvSpPr>
        <p:spPr>
          <a:xfrm>
            <a:off x="54075" y="1297050"/>
            <a:ext cx="444600" cy="9351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1" name="Google Shape;471;p72"/>
          <p:cNvSpPr/>
          <p:nvPr/>
        </p:nvSpPr>
        <p:spPr>
          <a:xfrm>
            <a:off x="4210600" y="1571100"/>
            <a:ext cx="1748700" cy="18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77" name="Google Shape;477;p73"/>
          <p:cNvSpPr txBox="1"/>
          <p:nvPr>
            <p:ph idx="1" type="body"/>
          </p:nvPr>
        </p:nvSpPr>
        <p:spPr>
          <a:xfrm>
            <a:off x="311700" y="1446200"/>
            <a:ext cx="8520600" cy="30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Testing: Download Medical Records</a:t>
            </a:r>
            <a:endParaRPr b="1" sz="1600">
              <a:solidFill>
                <a:srgbClr val="5B0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test_pdf_preview_with_records: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Confirms page loads with user records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test_pdf_preview_without_records: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Validates graceful handling when no records exist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test_pdf_download_endpoint: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Simulates secure PDF download request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test_medical_records_requires_login: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Ensures unauthenticated access redirects to login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test_medical_records_authenticated_access: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Confirms template rendering for authorized users</a:t>
            </a:r>
            <a:endParaRPr sz="14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83" name="Google Shape;483;p74"/>
          <p:cNvSpPr txBox="1"/>
          <p:nvPr>
            <p:ph idx="1" type="body"/>
          </p:nvPr>
        </p:nvSpPr>
        <p:spPr>
          <a:xfrm>
            <a:off x="311700" y="1266175"/>
            <a:ext cx="8520600" cy="3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Testing: Download Medical Records Results</a:t>
            </a:r>
            <a:endParaRPr b="1" sz="1600"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5/5 tests passed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100% pass rate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Security, authentication, and rendering verified</a:t>
            </a:r>
            <a:endParaRPr sz="1500">
              <a:solidFill>
                <a:srgbClr val="5B0F00"/>
              </a:solidFill>
            </a:endParaRPr>
          </a:p>
        </p:txBody>
      </p:sp>
      <p:pic>
        <p:nvPicPr>
          <p:cNvPr id="484" name="Google Shape;484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925" y="3120150"/>
            <a:ext cx="7768050" cy="14690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340"/>
              <a:t>Iteration 3 - My Medic App</a:t>
            </a:r>
            <a:endParaRPr sz="5340"/>
          </a:p>
        </p:txBody>
      </p:sp>
      <p:sp>
        <p:nvSpPr>
          <p:cNvPr id="490" name="Google Shape;490;p75"/>
          <p:cNvSpPr txBox="1"/>
          <p:nvPr>
            <p:ph idx="1" type="body"/>
          </p:nvPr>
        </p:nvSpPr>
        <p:spPr>
          <a:xfrm>
            <a:off x="311700" y="2181825"/>
            <a:ext cx="3666300" cy="23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Adriel Domingo</a:t>
            </a:r>
            <a:endParaRPr b="1" sz="3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Requirements Lead</a:t>
            </a:r>
            <a:endParaRPr sz="21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Team 3</a:t>
            </a:r>
            <a:endParaRPr sz="1800"/>
          </a:p>
        </p:txBody>
      </p:sp>
      <p:sp>
        <p:nvSpPr>
          <p:cNvPr id="491" name="Google Shape;491;p75"/>
          <p:cNvSpPr txBox="1"/>
          <p:nvPr>
            <p:ph idx="1" type="body"/>
          </p:nvPr>
        </p:nvSpPr>
        <p:spPr>
          <a:xfrm>
            <a:off x="4282850" y="2181825"/>
            <a:ext cx="4621500" cy="23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Topics:</a:t>
            </a:r>
            <a:endParaRPr b="1" sz="20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View appointments feature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Future updates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Testing</a:t>
            </a:r>
            <a:endParaRPr sz="16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6"/>
          <p:cNvSpPr txBox="1"/>
          <p:nvPr>
            <p:ph type="title"/>
          </p:nvPr>
        </p:nvSpPr>
        <p:spPr>
          <a:xfrm>
            <a:off x="311700" y="368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sp>
        <p:nvSpPr>
          <p:cNvPr id="497" name="Google Shape;497;p76"/>
          <p:cNvSpPr txBox="1"/>
          <p:nvPr>
            <p:ph idx="1" type="body"/>
          </p:nvPr>
        </p:nvSpPr>
        <p:spPr>
          <a:xfrm>
            <a:off x="412850" y="954125"/>
            <a:ext cx="8419500" cy="4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User Story: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0000"/>
                </a:solidFill>
              </a:rPr>
              <a:t>Description:</a:t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As a </a:t>
            </a:r>
            <a:r>
              <a:rPr b="1" lang="en">
                <a:solidFill>
                  <a:srgbClr val="660000"/>
                </a:solidFill>
              </a:rPr>
              <a:t>patient</a:t>
            </a:r>
            <a:r>
              <a:rPr lang="en">
                <a:solidFill>
                  <a:srgbClr val="660000"/>
                </a:solidFill>
              </a:rPr>
              <a:t>, I want to </a:t>
            </a:r>
            <a:r>
              <a:rPr b="1" lang="en">
                <a:solidFill>
                  <a:srgbClr val="660000"/>
                </a:solidFill>
              </a:rPr>
              <a:t>view a list of my upcoming appointments</a:t>
            </a:r>
            <a:r>
              <a:rPr lang="en">
                <a:solidFill>
                  <a:srgbClr val="660000"/>
                </a:solidFill>
              </a:rPr>
              <a:t> so that </a:t>
            </a:r>
            <a:r>
              <a:rPr b="1" lang="en">
                <a:solidFill>
                  <a:srgbClr val="660000"/>
                </a:solidFill>
              </a:rPr>
              <a:t>I can stay informed about my medical schedule.</a:t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0000"/>
                </a:solidFill>
              </a:rPr>
              <a:t>Acceptance Tests:</a:t>
            </a:r>
            <a:endParaRPr b="1"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Given the user is logged in, when they navigate to “My Appointments”, then all upcoming appointments should be displayed.</a:t>
            </a:r>
            <a:endParaRPr>
              <a:solidFill>
                <a:srgbClr val="660000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0000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Given an appointment was canceled, when the user views their appointments list again, then the canceled appointment should not appear.</a:t>
            </a:r>
            <a:endParaRPr>
              <a:solidFill>
                <a:srgbClr val="660000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</p:txBody>
      </p:sp>
      <p:pic>
        <p:nvPicPr>
          <p:cNvPr id="498" name="Google Shape;49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7550" y="1216025"/>
            <a:ext cx="5826500" cy="7074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sp>
        <p:nvSpPr>
          <p:cNvPr id="504" name="Google Shape;504;p77"/>
          <p:cNvSpPr txBox="1"/>
          <p:nvPr>
            <p:ph idx="1" type="body"/>
          </p:nvPr>
        </p:nvSpPr>
        <p:spPr>
          <a:xfrm>
            <a:off x="311700" y="1278025"/>
            <a:ext cx="8644800" cy="32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Logged in patients can view their upcoming appointments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Clicking on the link will take the user to the “view appointments page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there are no upcoming appointments, “No appointments scheduled” is displayed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If there are upcoming appointments, they will all be listed in the table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pic>
        <p:nvPicPr>
          <p:cNvPr id="510" name="Google Shape;510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550" y="91200"/>
            <a:ext cx="2293074" cy="1213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04825"/>
            <a:ext cx="5263476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19475"/>
            <a:ext cx="6457677" cy="197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78"/>
          <p:cNvPicPr preferRelativeResize="0"/>
          <p:nvPr/>
        </p:nvPicPr>
        <p:blipFill rotWithShape="1">
          <a:blip r:embed="rId6">
            <a:alphaModFix/>
          </a:blip>
          <a:srcRect b="8421" l="2810" r="4724" t="2459"/>
          <a:stretch/>
        </p:blipFill>
        <p:spPr>
          <a:xfrm>
            <a:off x="5797675" y="1357300"/>
            <a:ext cx="3250943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7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64802" y="3127450"/>
            <a:ext cx="1674584" cy="18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- future updates</a:t>
            </a:r>
            <a:endParaRPr/>
          </a:p>
        </p:txBody>
      </p:sp>
      <p:sp>
        <p:nvSpPr>
          <p:cNvPr id="520" name="Google Shape;520;p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 in progress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number of appointments is </a:t>
            </a:r>
            <a:r>
              <a:rPr lang="en"/>
              <a:t>hard coded</a:t>
            </a:r>
            <a:r>
              <a:rPr lang="en"/>
              <a:t> as “3”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Ideally the front end should be able to count the number of upcoming appointments and update the number on the dashboard accordingly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enhance user-friendliness and readability, the database should convert the Patient ID and Doctor ID values to string names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Doctor view, where they have enhanced permissions for editing the appointment information.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0"/>
          <p:cNvSpPr txBox="1"/>
          <p:nvPr>
            <p:ph type="title"/>
          </p:nvPr>
        </p:nvSpPr>
        <p:spPr>
          <a:xfrm>
            <a:off x="311700" y="1935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- Testing</a:t>
            </a:r>
            <a:endParaRPr/>
          </a:p>
        </p:txBody>
      </p:sp>
      <p:pic>
        <p:nvPicPr>
          <p:cNvPr id="526" name="Google Shape;52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63" y="4023050"/>
            <a:ext cx="7944666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50" y="865925"/>
            <a:ext cx="3664526" cy="244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8601" y="900975"/>
            <a:ext cx="4594992" cy="2449251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80"/>
          <p:cNvSpPr txBox="1"/>
          <p:nvPr>
            <p:ph idx="1" type="body"/>
          </p:nvPr>
        </p:nvSpPr>
        <p:spPr>
          <a:xfrm>
            <a:off x="311700" y="3392150"/>
            <a:ext cx="85206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/>
              <a:t>Running the command</a:t>
            </a:r>
            <a:r>
              <a:rPr lang="en" sz="1700"/>
              <a:t> </a:t>
            </a:r>
            <a:r>
              <a:rPr b="1" lang="en" sz="1150">
                <a:solidFill>
                  <a:srgbClr val="000000"/>
                </a:solidFill>
              </a:rPr>
              <a:t>docker run --rm -v "$PWD:/appointments" -w /appointments mymedic pytest -v tests/ </a:t>
            </a:r>
            <a:r>
              <a:rPr lang="en" sz="1500"/>
              <a:t>produces the following output: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Risks</a:t>
            </a:r>
            <a:endParaRPr/>
          </a:p>
        </p:txBody>
      </p:sp>
      <p:sp>
        <p:nvSpPr>
          <p:cNvPr id="295" name="Google Shape;295;p46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26 Risks Identified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Personel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Communication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Requirements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Management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Technology Stack Proficiency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Design and Implementation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Testing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Integration and Deployment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Security</a:t>
            </a: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 already closed</a:t>
            </a: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 remain high priority</a:t>
            </a:r>
            <a:endParaRPr>
              <a:solidFill>
                <a:srgbClr val="5B0F00"/>
              </a:solidFill>
            </a:endParaRPr>
          </a:p>
        </p:txBody>
      </p:sp>
      <p:sp>
        <p:nvSpPr>
          <p:cNvPr id="296" name="Google Shape;296;p46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Recently mitigated risk: Jira and GitHub integration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Issue:</a:t>
            </a:r>
            <a:r>
              <a:rPr lang="en">
                <a:solidFill>
                  <a:srgbClr val="5B0F00"/>
                </a:solidFill>
              </a:rPr>
              <a:t> API failure integrating Jira and GitHub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Effect:</a:t>
            </a:r>
            <a:r>
              <a:rPr lang="en">
                <a:solidFill>
                  <a:srgbClr val="5B0F00"/>
                </a:solidFill>
              </a:rPr>
              <a:t> double the amount of work to manually synchronize two issue repositories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Action Taken: </a:t>
            </a:r>
            <a:r>
              <a:rPr lang="en">
                <a:solidFill>
                  <a:srgbClr val="5B0F00"/>
                </a:solidFill>
              </a:rPr>
              <a:t>Migrate Jira issues to GitHub and begin using GitHub projects</a:t>
            </a:r>
            <a:endParaRPr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and Registration</a:t>
            </a:r>
            <a:endParaRPr/>
          </a:p>
        </p:txBody>
      </p:sp>
      <p:pic>
        <p:nvPicPr>
          <p:cNvPr id="302" name="Google Shape;30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75" y="1489587"/>
            <a:ext cx="3816900" cy="216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7"/>
          <p:cNvPicPr preferRelativeResize="0"/>
          <p:nvPr/>
        </p:nvPicPr>
        <p:blipFill rotWithShape="1">
          <a:blip r:embed="rId4">
            <a:alphaModFix/>
          </a:blip>
          <a:srcRect b="0" l="2553" r="0" t="0"/>
          <a:stretch/>
        </p:blipFill>
        <p:spPr>
          <a:xfrm>
            <a:off x="4481175" y="1489588"/>
            <a:ext cx="4237586" cy="216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and Registration</a:t>
            </a:r>
            <a:endParaRPr/>
          </a:p>
        </p:txBody>
      </p:sp>
      <p:sp>
        <p:nvSpPr>
          <p:cNvPr id="309" name="Google Shape;309;p48"/>
          <p:cNvSpPr txBox="1"/>
          <p:nvPr/>
        </p:nvSpPr>
        <p:spPr>
          <a:xfrm>
            <a:off x="463625" y="1042750"/>
            <a:ext cx="8212800" cy="38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Responsive, polished UI using Bootstrap 5 and Animate.css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Clean form layout, mobile-friendly, subtle transitions for smoother UX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AJAX-powered forms (Vanilla JS) for real-time interactions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Prevents full page reloads, provides instant feedback for user actions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Login Process: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Credentials sent to /api/login/ via secure POST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On success, server generates a 6-digit code and emails it (MFA step)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User redirected to /mfa_verify/ to complete login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Registration Process: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Form captures essential fields (username, password, email, name, optional phone &amp; DOB)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Validates input, ensures unique username/email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Creates both Django User and custom Patient profile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Sends welcome email post-registration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Security Measures: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CSRF protection for all API calls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Passwords hashed via Django’s built-in system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000"/>
              <a:buFont typeface="Open Sans"/>
              <a:buChar char="●"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MFA prevents unauthorized access even with correct credentials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B0F00"/>
                </a:solidFill>
                <a:latin typeface="Open Sans"/>
                <a:ea typeface="Open Sans"/>
                <a:cs typeface="Open Sans"/>
                <a:sym typeface="Open Sans"/>
              </a:rPr>
              <a:t>Clear UI messaging: Inline display of success and error states to guide the user</a:t>
            </a:r>
            <a:endParaRPr sz="1000">
              <a:solidFill>
                <a:srgbClr val="5B0F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311700" y="279825"/>
            <a:ext cx="8520600" cy="48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BU METCS 673 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Team 3 Project: MyMedic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50"/>
              <a:t>Iteration 3</a:t>
            </a:r>
            <a:endParaRPr sz="27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Hongcheng Ding</a:t>
            </a:r>
            <a:endParaRPr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Design/Implementation Lead</a:t>
            </a:r>
            <a:endParaRPr b="0"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Topic: </a:t>
            </a:r>
            <a:endParaRPr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requirement analysis</a:t>
            </a:r>
            <a:endParaRPr b="0"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reset passwords feature</a:t>
            </a:r>
            <a:endParaRPr b="0" sz="386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6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R</a:t>
            </a:r>
            <a:r>
              <a:rPr lang="en" sz="3861"/>
              <a:t>equirement analysis</a:t>
            </a:r>
            <a:endParaRPr/>
          </a:p>
        </p:txBody>
      </p:sp>
      <p:sp>
        <p:nvSpPr>
          <p:cNvPr id="320" name="Google Shape;320;p50"/>
          <p:cNvSpPr txBox="1"/>
          <p:nvPr>
            <p:ph idx="2" type="body"/>
          </p:nvPr>
        </p:nvSpPr>
        <p:spPr>
          <a:xfrm>
            <a:off x="4256550" y="115242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Functional Requirements: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Register / Login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View / Edit Personal Info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Reset Password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Manage Appointments (Admin)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View Health Records (Admin)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Receive Notifications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Manage Children Records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User Stories…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</p:txBody>
      </p:sp>
      <p:pic>
        <p:nvPicPr>
          <p:cNvPr id="321" name="Google Shape;32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03550"/>
            <a:ext cx="3686275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Reset Password feature</a:t>
            </a:r>
            <a:endParaRPr/>
          </a:p>
        </p:txBody>
      </p:sp>
      <p:sp>
        <p:nvSpPr>
          <p:cNvPr id="327" name="Google Shape;327;p51"/>
          <p:cNvSpPr txBox="1"/>
          <p:nvPr>
            <p:ph idx="1" type="body"/>
          </p:nvPr>
        </p:nvSpPr>
        <p:spPr>
          <a:xfrm>
            <a:off x="311700" y="1266175"/>
            <a:ext cx="8205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Users can securely reset passwords through email verification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User requests generate a unique, time-sensitive reset link.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Reset link sent directly to the user's registered email.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Secure form provided via link for entering a new password.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Enhances security by validating user identity through email.</a:t>
            </a:r>
            <a:endParaRPr sz="1757">
              <a:solidFill>
                <a:srgbClr val="66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7">
              <a:solidFill>
                <a:srgbClr val="66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yllabus / Course Overview #1">
  <a:themeElements>
    <a:clrScheme name="Simple Light">
      <a:dk1>
        <a:srgbClr val="03045E"/>
      </a:dk1>
      <a:lt1>
        <a:srgbClr val="CAF0F8"/>
      </a:lt1>
      <a:dk2>
        <a:srgbClr val="00508A"/>
      </a:dk2>
      <a:lt2>
        <a:srgbClr val="FFFFFF"/>
      </a:lt2>
      <a:accent1>
        <a:srgbClr val="86FFFF"/>
      </a:accent1>
      <a:accent2>
        <a:srgbClr val="90E0EF"/>
      </a:accent2>
      <a:accent3>
        <a:srgbClr val="0077B6"/>
      </a:accent3>
      <a:accent4>
        <a:srgbClr val="0096C7"/>
      </a:accent4>
      <a:accent5>
        <a:srgbClr val="00B4D8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